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80" r:id="rId6"/>
    <p:sldId id="277" r:id="rId7"/>
    <p:sldId id="278" r:id="rId8"/>
    <p:sldId id="264" r:id="rId9"/>
    <p:sldId id="312" r:id="rId10"/>
    <p:sldId id="321" r:id="rId11"/>
    <p:sldId id="320" r:id="rId12"/>
    <p:sldId id="313" r:id="rId13"/>
    <p:sldId id="309" r:id="rId14"/>
    <p:sldId id="311" r:id="rId15"/>
    <p:sldId id="295" r:id="rId16"/>
    <p:sldId id="314" r:id="rId17"/>
    <p:sldId id="315" r:id="rId18"/>
    <p:sldId id="303" r:id="rId19"/>
    <p:sldId id="316" r:id="rId20"/>
    <p:sldId id="304" r:id="rId21"/>
    <p:sldId id="267" r:id="rId22"/>
    <p:sldId id="318" r:id="rId23"/>
    <p:sldId id="319" r:id="rId24"/>
    <p:sldId id="286" r:id="rId25"/>
    <p:sldId id="322" r:id="rId26"/>
    <p:sldId id="268" r:id="rId27"/>
    <p:sldId id="270" r:id="rId28"/>
    <p:sldId id="323" r:id="rId29"/>
    <p:sldId id="324" r:id="rId30"/>
    <p:sldId id="325" r:id="rId31"/>
    <p:sldId id="327" r:id="rId32"/>
    <p:sldId id="330" r:id="rId33"/>
    <p:sldId id="328" r:id="rId34"/>
    <p:sldId id="329" r:id="rId35"/>
    <p:sldId id="332" r:id="rId36"/>
    <p:sldId id="331" r:id="rId37"/>
    <p:sldId id="32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2C8746-EA65-48F7-85BB-9DD2255C4DA6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47D1B5-702B-472D-B9A9-D2072A8A10A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85926"/>
            <a:ext cx="8110566" cy="227173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«Организация центров уединения в детском саду в соответствии с ФГОС»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40635" y="778605"/>
            <a:ext cx="4040188" cy="6593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Кружка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Кричалка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08555" y="3242568"/>
            <a:ext cx="4041775" cy="65484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«Стаканчик гнева»</a:t>
            </a:r>
            <a:endParaRPr lang="ru-RU" dirty="0"/>
          </a:p>
        </p:txBody>
      </p:sp>
      <p:pic>
        <p:nvPicPr>
          <p:cNvPr id="7" name="Содержимое 6" descr="https://melkie.net/wp-content/uploads/2018/02/kruzhka-dlya-krika-600x423.pn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50330" y="1036744"/>
            <a:ext cx="4634523" cy="415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www.maam.ru/upload/blogs/detsad-601640-1485781583.jpg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0703" r="5562" b="13322"/>
          <a:stretch/>
        </p:blipFill>
        <p:spPr bwMode="auto">
          <a:xfrm>
            <a:off x="323528" y="3897411"/>
            <a:ext cx="3024335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1536" y="664282"/>
            <a:ext cx="46506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Кружка «</a:t>
            </a:r>
            <a:r>
              <a:rPr lang="ru-RU" dirty="0" err="1"/>
              <a:t>Кричалка</a:t>
            </a:r>
            <a:r>
              <a:rPr lang="ru-RU" dirty="0"/>
              <a:t>». Как известно, вместе с криком </a:t>
            </a:r>
            <a:r>
              <a:rPr lang="ru-RU" dirty="0" smtClean="0"/>
              <a:t>у </a:t>
            </a:r>
            <a:r>
              <a:rPr lang="ru-RU" dirty="0"/>
              <a:t>человека выходят наружу отрицательные эмоции. </a:t>
            </a:r>
          </a:p>
          <a:p>
            <a:r>
              <a:rPr lang="ru-RU" dirty="0"/>
              <a:t>Чтобы не создавать шума и не пугать других детей, </a:t>
            </a:r>
            <a:r>
              <a:rPr lang="ru-RU" dirty="0" smtClean="0"/>
              <a:t>ребёнку </a:t>
            </a:r>
            <a:r>
              <a:rPr lang="ru-RU" dirty="0"/>
              <a:t>предлагается покричать в такую кружку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928802"/>
            <a:ext cx="2428892" cy="9898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«Коврик злости»</a:t>
            </a:r>
            <a:endParaRPr lang="ru-RU" sz="2400" b="1" dirty="0"/>
          </a:p>
        </p:txBody>
      </p:sp>
      <p:pic>
        <p:nvPicPr>
          <p:cNvPr id="10242" name="Picture 2" descr="C:\Users\user\Desktop\Фот уголка уединения\20181130_153938_H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57686" y="2609816"/>
            <a:ext cx="4572032" cy="3429024"/>
          </a:xfrm>
          <a:prstGeom prst="rect">
            <a:avLst/>
          </a:prstGeom>
          <a:noFill/>
        </p:spPr>
      </p:pic>
      <p:pic>
        <p:nvPicPr>
          <p:cNvPr id="6" name="Picture 2" descr="C:\Users\user\Desktop\0020-025-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3357586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3670" y="104696"/>
            <a:ext cx="4040188" cy="65935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«Островок примирения»</a:t>
            </a:r>
            <a:endParaRPr lang="ru-RU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/>
          <a:srcRect l="28673" t="3346"/>
          <a:stretch/>
        </p:blipFill>
        <p:spPr bwMode="auto">
          <a:xfrm>
            <a:off x="5908186" y="746595"/>
            <a:ext cx="3040401" cy="345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zerkalo-moego-nastroeniya-600x423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32040" y="3370297"/>
            <a:ext cx="4323448" cy="34877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746595"/>
            <a:ext cx="549139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«Островок примирения». Это небольшой коврик, </a:t>
            </a:r>
          </a:p>
          <a:p>
            <a:r>
              <a:rPr lang="ru-RU" dirty="0"/>
              <a:t>красиво оформленный, сделанный своими руками. </a:t>
            </a:r>
          </a:p>
          <a:p>
            <a:r>
              <a:rPr lang="ru-RU" dirty="0"/>
              <a:t>Поссорившиеся дети становятся на него и </a:t>
            </a:r>
          </a:p>
          <a:p>
            <a:r>
              <a:rPr lang="ru-RU" dirty="0"/>
              <a:t>разрешают конфликт, мирятся. Для аналогичных </a:t>
            </a:r>
          </a:p>
          <a:p>
            <a:r>
              <a:rPr lang="ru-RU" dirty="0"/>
              <a:t>целей можно использовать трубочку или варежки: </a:t>
            </a:r>
          </a:p>
          <a:p>
            <a:r>
              <a:rPr lang="ru-RU" dirty="0"/>
              <a:t>картонная труба интересно раскрашивается или </a:t>
            </a:r>
          </a:p>
          <a:p>
            <a:r>
              <a:rPr lang="ru-RU" dirty="0"/>
              <a:t>декорируется аппликацией, двое детей </a:t>
            </a:r>
          </a:p>
          <a:p>
            <a:r>
              <a:rPr lang="ru-RU" dirty="0" smtClean="0"/>
              <a:t>просовывают в трубу руку каждый со своей </a:t>
            </a:r>
          </a:p>
          <a:p>
            <a:r>
              <a:rPr lang="ru-RU" dirty="0" smtClean="0"/>
              <a:t>стороны</a:t>
            </a:r>
            <a:r>
              <a:rPr lang="ru-RU" dirty="0"/>
              <a:t>, во втором случае это варежки, связанные </a:t>
            </a:r>
          </a:p>
          <a:p>
            <a:r>
              <a:rPr lang="ru-RU" dirty="0"/>
              <a:t>верёвочкой.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Зеркало </a:t>
            </a:r>
            <a:r>
              <a:rPr lang="ru-RU" dirty="0"/>
              <a:t>для хорошего настроения. Когда </a:t>
            </a:r>
          </a:p>
          <a:p>
            <a:r>
              <a:rPr lang="ru-RU" dirty="0"/>
              <a:t>воспитатель замечает, что малыш не в духе, то </a:t>
            </a:r>
          </a:p>
          <a:p>
            <a:r>
              <a:rPr lang="ru-RU" dirty="0"/>
              <a:t>предлагает ему сесть в уголке перед зеркалом, </a:t>
            </a:r>
          </a:p>
          <a:p>
            <a:r>
              <a:rPr lang="ru-RU" dirty="0"/>
              <a:t>взглянуть на своё отражение и улыбнуться.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001056" cy="142876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Фотоальбом с групповыми и семейными фото </a:t>
            </a: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059" y="2483697"/>
            <a:ext cx="4086020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user\Desktop\Фот уголка уединения\20181130_154443_H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3116"/>
            <a:ext cx="4598144" cy="4080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30" y="857232"/>
            <a:ext cx="4214874" cy="13675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Игрушечный телефон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для воображаемых звонков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маме и папе</a:t>
            </a:r>
            <a:endParaRPr lang="ru-RU" sz="2400" b="1" dirty="0"/>
          </a:p>
        </p:txBody>
      </p:sp>
      <p:pic>
        <p:nvPicPr>
          <p:cNvPr id="12290" name="Picture 2" descr="C:\Users\user\Desktop\IMG_0445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3326248" cy="4433888"/>
          </a:xfrm>
          <a:prstGeom prst="rect">
            <a:avLst/>
          </a:prstGeom>
          <a:noFill/>
        </p:spPr>
      </p:pic>
      <p:pic>
        <p:nvPicPr>
          <p:cNvPr id="6" name="Picture 2" descr="C:\Users\user\Desktop\detsad-353256-14439409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71744"/>
            <a:ext cx="4665568" cy="3792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9724" y="404664"/>
            <a:ext cx="7164764" cy="5919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Предметы</a:t>
            </a:r>
            <a:r>
              <a:rPr lang="ru-RU" dirty="0"/>
              <a:t>, выполняющие успокаивающую и релаксационную функцию </a:t>
            </a:r>
          </a:p>
          <a:p>
            <a:r>
              <a:rPr lang="ru-RU" dirty="0" smtClean="0"/>
              <a:t>Сенсорные </a:t>
            </a:r>
            <a:r>
              <a:rPr lang="ru-RU" dirty="0"/>
              <a:t>игрушки. В младшем дошкольном возрасте это шнуровки, мозаики, деревянные </a:t>
            </a:r>
            <a:r>
              <a:rPr lang="ru-RU" dirty="0" err="1"/>
              <a:t>пазлы</a:t>
            </a:r>
            <a:r>
              <a:rPr lang="ru-RU" dirty="0"/>
              <a:t>-вкладыши. В более старшем возрасте сюда можно добавить картины, которые ребята формируют своими руками: с помощью липучек присоединяют на общий фон отдельные элементы (цветы, растения, насекомых). </a:t>
            </a:r>
            <a:endParaRPr lang="ru-RU" dirty="0" smtClean="0"/>
          </a:p>
          <a:p>
            <a:r>
              <a:rPr lang="ru-RU" dirty="0" smtClean="0"/>
              <a:t>Красивый </a:t>
            </a:r>
            <a:r>
              <a:rPr lang="ru-RU" dirty="0"/>
              <a:t>настольный фонтан, водопад.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Плеер с релаксационными композициями: шум моря, звуки леса, дождя. В младшем возрасте его включает воспитатель, старшие дошкольники способны делать это самостоятельно</a:t>
            </a:r>
          </a:p>
        </p:txBody>
      </p:sp>
      <p:pic>
        <p:nvPicPr>
          <p:cNvPr id="8194" name="Picture 2" descr="C:\Users\user\Desktop\nastolnyy-fontan-45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64" y="1772816"/>
            <a:ext cx="1980252" cy="2640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715436" cy="10715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Предметы, выполняющие успокаивающую и                     релаксационную функцию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43240" y="1857364"/>
            <a:ext cx="4829180" cy="6593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Сенсорные игрушки</a:t>
            </a:r>
            <a:endParaRPr lang="ru-RU" dirty="0"/>
          </a:p>
        </p:txBody>
      </p:sp>
      <p:pic>
        <p:nvPicPr>
          <p:cNvPr id="2051" name="Picture 3" descr="C:\Users\user\Desktop\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01386"/>
            <a:ext cx="4040188" cy="3472941"/>
          </a:xfrm>
          <a:prstGeom prst="rect">
            <a:avLst/>
          </a:prstGeom>
          <a:noFill/>
        </p:spPr>
      </p:pic>
      <p:pic>
        <p:nvPicPr>
          <p:cNvPr id="2053" name="Picture 5" descr="C:\Users\user\Desktop\detsad-120386-14262466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924015"/>
            <a:ext cx="4298011" cy="3219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Музыкальные игрушки</a:t>
            </a:r>
            <a:endParaRPr lang="ru-RU" sz="2400" b="1" dirty="0"/>
          </a:p>
        </p:txBody>
      </p:sp>
      <p:pic>
        <p:nvPicPr>
          <p:cNvPr id="4098" name="Picture 2" descr="C:\Users\user\Desktop\JO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3599688" cy="3611880"/>
          </a:xfrm>
          <a:prstGeom prst="rect">
            <a:avLst/>
          </a:prstGeom>
          <a:noFill/>
        </p:spPr>
      </p:pic>
      <p:pic>
        <p:nvPicPr>
          <p:cNvPr id="4099" name="Picture 3" descr="C:\Users\user\Desktop\full_uploaded_by_url_TPRdaGI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143380"/>
            <a:ext cx="3663249" cy="2454377"/>
          </a:xfrm>
          <a:prstGeom prst="rect">
            <a:avLst/>
          </a:prstGeom>
          <a:noFill/>
        </p:spPr>
      </p:pic>
      <p:pic>
        <p:nvPicPr>
          <p:cNvPr id="4100" name="Picture 4" descr="C:\Users\user\Desktop\2239_large_en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785926"/>
            <a:ext cx="2294784" cy="2285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Массажеры</a:t>
            </a:r>
            <a:endParaRPr lang="ru-RU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7667" y="3076569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user\Desktop\foto_38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404" y="-21002796"/>
            <a:ext cx="5291847" cy="2857520"/>
          </a:xfrm>
          <a:prstGeom prst="rect">
            <a:avLst/>
          </a:prstGeom>
          <a:noFill/>
        </p:spPr>
      </p:pic>
      <p:pic>
        <p:nvPicPr>
          <p:cNvPr id="5122" name="Picture 2" descr="C:\Users\user\Desktop\4f45b4899204b4b5d81dc0456db2f220.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4143380"/>
            <a:ext cx="3215035" cy="2409828"/>
          </a:xfrm>
          <a:prstGeom prst="rect">
            <a:avLst/>
          </a:prstGeom>
          <a:noFill/>
        </p:spPr>
      </p:pic>
      <p:pic>
        <p:nvPicPr>
          <p:cNvPr id="5123" name="Picture 3" descr="C:\Users\user\Desktop\8cf33dd7309556dbf7dcd6904074--kukly-i-igrushki-sensornye-taktilnye-meshochki-parnyj-nabor-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575588"/>
            <a:ext cx="3143272" cy="2282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64f06be2266e08df5f1dde5d049990ae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040188" cy="3028321"/>
          </a:xfrm>
          <a:prstGeom prst="rect">
            <a:avLst/>
          </a:prstGeom>
          <a:noFill/>
        </p:spPr>
      </p:pic>
      <p:pic>
        <p:nvPicPr>
          <p:cNvPr id="6147" name="Picture 3" descr="C:\Users\user\Desktop\u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4296324" cy="3257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первый социальный институт ребёнка. Здесь он постоянно находится в коллективе, вне зависимости от своих мыслей, настроения и переживаний. Вместе с тем одна из задач современного дошкольного учреждения — обеспечение эмоционального благополучия воспитанников. Содействовать этому должна развивающая среда. В каждой групповой комнате воспитатель обустраивает особое место, где дошкольник может побыть наедине с собой, расслабиться, выплеснуть негативные эмоции. Называется такая зона уголком уединения (или, согласно ФГОС, центром уединения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4143404" cy="1714512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Калейдоскопы неизбежно улучшают настроение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83049" y="1989125"/>
            <a:ext cx="5054615" cy="379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54" y="476672"/>
            <a:ext cx="7543824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Пособия для развития эмоциональной сферы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Desktop\7b8772c2480e14d238604ad7d9a6e2fb.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5576" y="3806227"/>
            <a:ext cx="3133582" cy="2810802"/>
          </a:xfrm>
          <a:prstGeom prst="rect">
            <a:avLst/>
          </a:prstGeom>
          <a:noFill/>
        </p:spPr>
      </p:pic>
      <p:pic>
        <p:nvPicPr>
          <p:cNvPr id="7172" name="Picture 4" descr="C:\Users\user\Desktop\image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03208"/>
            <a:ext cx="3400420" cy="29311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144" y="1412776"/>
            <a:ext cx="78757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Дидактические игры: «Угадай эмоцию», «Хорошие и плохие </a:t>
            </a:r>
          </a:p>
          <a:p>
            <a:r>
              <a:rPr lang="ru-RU" dirty="0"/>
              <a:t>поступки», «Эмоции в сказках», «Мои чувства», «События и </a:t>
            </a:r>
          </a:p>
          <a:p>
            <a:r>
              <a:rPr lang="ru-RU" dirty="0"/>
              <a:t>эмоции». Их можно приобрести в готовом виде либо изготовить </a:t>
            </a:r>
          </a:p>
          <a:p>
            <a:r>
              <a:rPr lang="ru-RU" dirty="0"/>
              <a:t>самостоятельно.</a:t>
            </a:r>
          </a:p>
          <a:p>
            <a:r>
              <a:rPr lang="ru-RU" dirty="0" smtClean="0"/>
              <a:t>Маски </a:t>
            </a:r>
            <a:r>
              <a:rPr lang="ru-RU" dirty="0"/>
              <a:t>(например, грустный и весёлый клоун), волшебные предметы </a:t>
            </a:r>
            <a:r>
              <a:rPr lang="ru-RU" dirty="0" smtClean="0"/>
              <a:t>(</a:t>
            </a:r>
            <a:r>
              <a:rPr lang="ru-RU" dirty="0"/>
              <a:t>шляпа, башмачки, плащ, палочка). Назначение этих предметов </a:t>
            </a:r>
            <a:r>
              <a:rPr lang="ru-RU" dirty="0" smtClean="0"/>
              <a:t>—снять </a:t>
            </a:r>
            <a:r>
              <a:rPr lang="ru-RU" dirty="0"/>
              <a:t>с ребёнка чувство скованности, зажатости, помочь </a:t>
            </a:r>
            <a:r>
              <a:rPr lang="ru-RU" dirty="0" smtClean="0"/>
              <a:t>перевоплотиться </a:t>
            </a:r>
            <a:r>
              <a:rPr lang="ru-RU" dirty="0"/>
              <a:t>из грустного в весёлого.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479" y="2273834"/>
            <a:ext cx="4040188" cy="6593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«Куб настроения»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4876" y="2214554"/>
            <a:ext cx="4041775" cy="65484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«Маски настроения»</a:t>
            </a:r>
            <a:endParaRPr lang="ru-RU" dirty="0"/>
          </a:p>
        </p:txBody>
      </p:sp>
      <p:pic>
        <p:nvPicPr>
          <p:cNvPr id="7" name="Picture 2" descr="C:\Users\user\Desktop\Фот уголка уединения\20181130_155148_HD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4" y="3119347"/>
            <a:ext cx="4286280" cy="3214710"/>
          </a:xfrm>
          <a:prstGeom prst="rect">
            <a:avLst/>
          </a:prstGeom>
          <a:noFill/>
        </p:spPr>
      </p:pic>
      <p:pic>
        <p:nvPicPr>
          <p:cNvPr id="8" name="Содержимое 7" descr="https://arhivurokov.ru/multiurok/html/2017/03/16/s_58ca6373a90a3/587796_7.jpe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6124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861769"/>
            <a:ext cx="84025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«Куб настроения», на каждой стороне которого изображена </a:t>
            </a:r>
          </a:p>
          <a:p>
            <a:r>
              <a:rPr lang="ru-RU" dirty="0"/>
              <a:t>определённая эмоция. Дошкольник выбирает ту, которую он </a:t>
            </a:r>
          </a:p>
          <a:p>
            <a:r>
              <a:rPr lang="ru-RU" dirty="0"/>
              <a:t>чувствует в данный момент или хотел бы почувствовать. </a:t>
            </a:r>
          </a:p>
          <a:p>
            <a:r>
              <a:rPr lang="ru-RU" dirty="0"/>
              <a:t>Аналогичное пособие — «Цветок эмоций</a:t>
            </a:r>
            <a:r>
              <a:rPr lang="ru-RU" dirty="0" smtClean="0"/>
              <a:t>», «Маски настроения»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«Книга доброты»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2071678"/>
            <a:ext cx="4041775" cy="654843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«Домик настроения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194" name="Picture 2" descr="C:\Users\user\Desktop\17620331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2514600"/>
            <a:ext cx="3059768" cy="3846513"/>
          </a:xfrm>
          <a:prstGeom prst="rect">
            <a:avLst/>
          </a:prstGeom>
          <a:noFill/>
        </p:spPr>
      </p:pic>
      <p:pic>
        <p:nvPicPr>
          <p:cNvPr id="8195" name="Picture 3" descr="C:\Users\user\Desktop\IMG_41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8934"/>
            <a:ext cx="4041775" cy="33817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5" y="891003"/>
            <a:ext cx="7414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Книга доброты». Это альбом с изображениями только добрых </a:t>
            </a:r>
          </a:p>
          <a:p>
            <a:r>
              <a:rPr lang="ru-RU" dirty="0"/>
              <a:t>сказочных и мультяшных героев, сюжетными картинками со сценами </a:t>
            </a:r>
            <a:r>
              <a:rPr lang="ru-RU" dirty="0" smtClean="0"/>
              <a:t>хороших </a:t>
            </a:r>
            <a:r>
              <a:rPr lang="ru-RU" dirty="0"/>
              <a:t>поступков.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67434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    </a:t>
            </a:r>
          </a:p>
          <a:p>
            <a:pPr lvl="0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«Подушка 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обнимушка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3314" name="Picture 2" descr="C:\Users\user\Desktop\a343f236c7d98da185a6d923d858b8c0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7156" y="2872007"/>
            <a:ext cx="4369688" cy="345259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126876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Подушка-</a:t>
            </a:r>
            <a:r>
              <a:rPr lang="ru-RU" dirty="0" err="1"/>
              <a:t>обнимушка</a:t>
            </a:r>
            <a:r>
              <a:rPr lang="ru-RU" dirty="0"/>
              <a:t>». Если подушка для битья даёт выход </a:t>
            </a:r>
          </a:p>
          <a:p>
            <a:r>
              <a:rPr lang="ru-RU" dirty="0"/>
              <a:t>отрицательным эмоциям, то этот вариант позволяет ребятам </a:t>
            </a:r>
          </a:p>
          <a:p>
            <a:r>
              <a:rPr lang="ru-RU" dirty="0"/>
              <a:t>поделиться своим настроением, рассказать о своих мечтах. Для этих </a:t>
            </a:r>
            <a:r>
              <a:rPr lang="ru-RU" dirty="0" smtClean="0"/>
              <a:t>целей </a:t>
            </a:r>
            <a:r>
              <a:rPr lang="ru-RU" dirty="0"/>
              <a:t>можно использовать куклу (желательно мягкую тряпичную)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8003232" cy="55598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Основные </a:t>
            </a:r>
            <a:r>
              <a:rPr lang="ru-RU" dirty="0"/>
              <a:t>виды деятельности в </a:t>
            </a:r>
            <a:r>
              <a:rPr lang="ru-RU" dirty="0" smtClean="0"/>
              <a:t>уголке уединения</a:t>
            </a:r>
          </a:p>
          <a:p>
            <a:pPr marL="0" indent="0">
              <a:buNone/>
            </a:pPr>
            <a:r>
              <a:rPr lang="ru-RU" dirty="0" smtClean="0"/>
              <a:t>     Игры-манипуляции </a:t>
            </a:r>
            <a:r>
              <a:rPr lang="ru-RU" dirty="0"/>
              <a:t>с предметами.</a:t>
            </a:r>
          </a:p>
          <a:p>
            <a:r>
              <a:rPr lang="ru-RU" dirty="0" smtClean="0"/>
              <a:t> </a:t>
            </a:r>
            <a:r>
              <a:rPr lang="ru-RU" dirty="0"/>
              <a:t>Дидактические игры.</a:t>
            </a:r>
          </a:p>
          <a:p>
            <a:r>
              <a:rPr lang="ru-RU" dirty="0" smtClean="0"/>
              <a:t> </a:t>
            </a:r>
            <a:r>
              <a:rPr lang="ru-RU" dirty="0"/>
              <a:t>Речевые игры с использованием предметов. Например, «Мои </a:t>
            </a:r>
          </a:p>
          <a:p>
            <a:r>
              <a:rPr lang="ru-RU" dirty="0"/>
              <a:t>добрые дела». Педагог предлагает воспитаннику вспомнить </a:t>
            </a:r>
          </a:p>
          <a:p>
            <a:r>
              <a:rPr lang="ru-RU" dirty="0"/>
              <a:t>свой хороший поступок и положить фишку в специальную </a:t>
            </a:r>
          </a:p>
          <a:p>
            <a:r>
              <a:rPr lang="ru-RU" dirty="0"/>
              <a:t>коробочку (при этом всё проговаривается вслух).</a:t>
            </a:r>
          </a:p>
          <a:p>
            <a:r>
              <a:rPr lang="ru-RU" dirty="0" smtClean="0"/>
              <a:t> </a:t>
            </a:r>
            <a:r>
              <a:rPr lang="ru-RU" dirty="0"/>
              <a:t>Изобразительная деятельность.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Например</a:t>
            </a:r>
            <a:r>
              <a:rPr lang="ru-RU" dirty="0"/>
              <a:t>, «Нарисуй своё </a:t>
            </a:r>
            <a:r>
              <a:rPr lang="ru-RU" dirty="0" smtClean="0"/>
              <a:t>настроение</a:t>
            </a:r>
            <a:r>
              <a:rPr lang="ru-RU" dirty="0"/>
              <a:t>» (здесь важную роль играет выбор цвета), «Нарисуй </a:t>
            </a:r>
            <a:r>
              <a:rPr lang="ru-RU" dirty="0" smtClean="0"/>
              <a:t>или </a:t>
            </a:r>
            <a:r>
              <a:rPr lang="ru-RU" dirty="0"/>
              <a:t>слепи из пластилина свой страх» (это уже элементы </a:t>
            </a:r>
            <a:r>
              <a:rPr lang="ru-RU" dirty="0" err="1" smtClean="0"/>
              <a:t>арттерапии</a:t>
            </a:r>
            <a:r>
              <a:rPr lang="ru-RU" dirty="0" smtClean="0"/>
              <a:t> </a:t>
            </a:r>
            <a:r>
              <a:rPr lang="ru-RU" dirty="0"/>
              <a:t>— затем малыш может порвать картинку, а пластилиновую </a:t>
            </a:r>
            <a:r>
              <a:rPr lang="ru-RU" dirty="0" smtClean="0"/>
              <a:t>фигурку </a:t>
            </a:r>
            <a:r>
              <a:rPr lang="ru-RU" dirty="0"/>
              <a:t>смять в комок).</a:t>
            </a:r>
          </a:p>
          <a:p>
            <a:r>
              <a:rPr lang="ru-RU" dirty="0"/>
              <a:t>• Физическая деятельность. В старшем дошкольном возрасте ребята </a:t>
            </a:r>
          </a:p>
          <a:p>
            <a:r>
              <a:rPr lang="ru-RU" dirty="0"/>
              <a:t>в уголке уединения могут выполнить знакомую им пальчиковую </a:t>
            </a:r>
          </a:p>
          <a:p>
            <a:r>
              <a:rPr lang="ru-RU" dirty="0"/>
              <a:t>или дыхательную гимнастику (здесь пригодятся карточки-схемы), </a:t>
            </a:r>
          </a:p>
          <a:p>
            <a:r>
              <a:rPr lang="ru-RU" dirty="0"/>
              <a:t>сделать себе точечный массаж. Всё это способствует расслаблению </a:t>
            </a:r>
          </a:p>
          <a:p>
            <a:r>
              <a:rPr lang="ru-RU" dirty="0"/>
              <a:t>и улучшению эмоционального состояния.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58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обстоятельно знакомит воспитанников с каждым атрибутом и пособием, демонстрирует способы взаимодействия с ним. Ведь именно от этого зависит эффективность деятельности дошкольника в уголке уединения.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chemeClr val="tx1"/>
                </a:solidFill>
              </a:rPr>
              <a:t>Паспорт уголка уединения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каждый центр уединения и релаксации воспитатель обязательно оформляет паспорт.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Там прописываются следующие моменты: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Название зоны (например, «Островок уединения», «Уютный домик», «Гнёздышко», «Остров отдыха» и т. п.).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Цели организации уголка уединения и конкретные задачи, которые он выполняет.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Перечень имеющегося в уголке оборудования и краткое описание способов взаимодействия с каждым дидактическим пособием.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dirty="0"/>
              <a:t>Оснащение «уголка уединения»</a:t>
            </a:r>
          </a:p>
          <a:p>
            <a:pPr marL="0" indent="0">
              <a:buNone/>
            </a:pPr>
            <a:r>
              <a:rPr lang="ru-RU" b="1" dirty="0"/>
              <a:t>В раннем и младшем возрасте:</a:t>
            </a:r>
          </a:p>
          <a:p>
            <a:r>
              <a:rPr lang="ru-RU" dirty="0"/>
              <a:t>- сухой бассейн; сухой душ; </a:t>
            </a:r>
          </a:p>
          <a:p>
            <a:r>
              <a:rPr lang="ru-RU" dirty="0"/>
              <a:t>- мягкие подушки или мягкая мебель; </a:t>
            </a:r>
          </a:p>
          <a:p>
            <a:r>
              <a:rPr lang="ru-RU" dirty="0"/>
              <a:t>- сонные игрушки (часто применяются в период адаптации); </a:t>
            </a:r>
          </a:p>
          <a:p>
            <a:r>
              <a:rPr lang="ru-RU" dirty="0"/>
              <a:t>- фотоальбомы с семейными фотографиями; </a:t>
            </a:r>
          </a:p>
          <a:p>
            <a:r>
              <a:rPr lang="ru-RU" dirty="0"/>
              <a:t>- телефон «Позвони маме». Ребенок может «позвонить маме» и поговорить с </a:t>
            </a:r>
            <a:r>
              <a:rPr lang="ru-RU" dirty="0" smtClean="0"/>
              <a:t>ней</a:t>
            </a:r>
            <a:r>
              <a:rPr lang="ru-RU" dirty="0"/>
              <a:t>; </a:t>
            </a:r>
          </a:p>
          <a:p>
            <a:r>
              <a:rPr lang="ru-RU" dirty="0"/>
              <a:t>- материалы для песочной и водной терапии; </a:t>
            </a:r>
          </a:p>
          <a:p>
            <a:r>
              <a:rPr lang="ru-RU" dirty="0"/>
              <a:t>- любимая вещь мамы;</a:t>
            </a:r>
          </a:p>
          <a:p>
            <a:r>
              <a:rPr lang="ru-RU" dirty="0"/>
              <a:t>- пищащие игрушки.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669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Средний дошкольный возраст:</a:t>
            </a:r>
          </a:p>
          <a:p>
            <a:r>
              <a:rPr lang="ru-RU" dirty="0"/>
              <a:t>- мягкие модули; </a:t>
            </a:r>
          </a:p>
          <a:p>
            <a:r>
              <a:rPr lang="ru-RU" dirty="0"/>
              <a:t>- фотоальбомы с групповыми и семейными фотографиями;</a:t>
            </a:r>
          </a:p>
          <a:p>
            <a:r>
              <a:rPr lang="ru-RU" dirty="0"/>
              <a:t>- коврик злости; </a:t>
            </a:r>
          </a:p>
          <a:p>
            <a:r>
              <a:rPr lang="ru-RU" dirty="0"/>
              <a:t>- стульчик доброты; </a:t>
            </a:r>
          </a:p>
          <a:p>
            <a:r>
              <a:rPr lang="ru-RU" dirty="0"/>
              <a:t>- стул для размышлений; </a:t>
            </a:r>
          </a:p>
          <a:p>
            <a:r>
              <a:rPr lang="ru-RU" dirty="0"/>
              <a:t>- груша для битья, поролоновые подушки;</a:t>
            </a:r>
          </a:p>
          <a:p>
            <a:r>
              <a:rPr lang="ru-RU" dirty="0"/>
              <a:t>- мишени, мешочки с крупой для метания; </a:t>
            </a:r>
          </a:p>
          <a:p>
            <a:r>
              <a:rPr lang="ru-RU" dirty="0"/>
              <a:t>- цветные клубочки пряжи разного размера; </a:t>
            </a:r>
          </a:p>
          <a:p>
            <a:r>
              <a:rPr lang="ru-RU" dirty="0"/>
              <a:t>- массажные мячи - «ежики»; </a:t>
            </a:r>
          </a:p>
          <a:p>
            <a:r>
              <a:rPr lang="ru-RU" dirty="0"/>
              <a:t>- волшебный </a:t>
            </a:r>
            <a:r>
              <a:rPr lang="ru-RU" dirty="0" err="1"/>
              <a:t>пластилинчик</a:t>
            </a:r>
            <a:r>
              <a:rPr lang="ru-RU" dirty="0"/>
              <a:t>;</a:t>
            </a:r>
          </a:p>
          <a:p>
            <a:r>
              <a:rPr lang="ru-RU" dirty="0"/>
              <a:t>- дидактическая игра «Собери бусы»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15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создание личностного пространства для формирования эмоционального благополучия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ребенка.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Расширить возможность личностного пространства в группе;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атмосферу психологического комфорта;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условия для овладения приемами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детей;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в детском коллективе положительный микроклимат.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Старший дошкольный возраст:</a:t>
            </a:r>
          </a:p>
          <a:p>
            <a:pPr marL="0" indent="0">
              <a:buNone/>
            </a:pPr>
            <a:r>
              <a:rPr lang="ru-RU" dirty="0"/>
              <a:t>Добавляются: </a:t>
            </a:r>
          </a:p>
          <a:p>
            <a:r>
              <a:rPr lang="ru-RU" dirty="0"/>
              <a:t>- набор бумаги для разрывания;</a:t>
            </a:r>
          </a:p>
          <a:p>
            <a:r>
              <a:rPr lang="ru-RU" dirty="0"/>
              <a:t>- ведерки для страхов (дети рисуют свои страхи и избавляются от них, </a:t>
            </a:r>
            <a:r>
              <a:rPr lang="ru-RU" dirty="0" smtClean="0"/>
              <a:t>выбрасывая </a:t>
            </a:r>
            <a:r>
              <a:rPr lang="ru-RU" dirty="0"/>
              <a:t>их в ведерко);</a:t>
            </a:r>
          </a:p>
          <a:p>
            <a:r>
              <a:rPr lang="ru-RU" dirty="0"/>
              <a:t>- мешочки настроений. Если у ребенка плохое настроение, он может </a:t>
            </a:r>
            <a:r>
              <a:rPr lang="ru-RU" dirty="0" smtClean="0"/>
              <a:t>«</a:t>
            </a:r>
            <a:r>
              <a:rPr lang="ru-RU" dirty="0"/>
              <a:t>положить» его в «грустный» мешочек, а из «веселого» мешочка «взять» </a:t>
            </a:r>
            <a:r>
              <a:rPr lang="ru-RU" dirty="0" smtClean="0"/>
              <a:t>хорошее </a:t>
            </a:r>
            <a:r>
              <a:rPr lang="ru-RU" dirty="0"/>
              <a:t>настроение. И с помощью приемов самомассажа — растирания </a:t>
            </a:r>
            <a:r>
              <a:rPr lang="ru-RU" dirty="0" smtClean="0"/>
              <a:t>ладонью </a:t>
            </a:r>
            <a:r>
              <a:rPr lang="ru-RU" dirty="0"/>
              <a:t>грудной клетки ребенок улучшает свое настроение. </a:t>
            </a:r>
          </a:p>
          <a:p>
            <a:r>
              <a:rPr lang="ru-RU" dirty="0"/>
              <a:t>- светильники-ночники </a:t>
            </a:r>
          </a:p>
          <a:p>
            <a:r>
              <a:rPr lang="ru-RU" dirty="0"/>
              <a:t>- подушки - «</a:t>
            </a:r>
            <a:r>
              <a:rPr lang="ru-RU" dirty="0" err="1"/>
              <a:t>плакушки</a:t>
            </a:r>
            <a:r>
              <a:rPr lang="ru-RU" dirty="0"/>
              <a:t>», подушки- «думки» </a:t>
            </a:r>
          </a:p>
          <a:p>
            <a:r>
              <a:rPr lang="ru-RU" dirty="0"/>
              <a:t>- дидактические игры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011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Психогимнастика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2201" b="20601"/>
          <a:stretch/>
        </p:blipFill>
        <p:spPr>
          <a:xfrm rot="16200000">
            <a:off x="805465" y="2424249"/>
            <a:ext cx="3567717" cy="42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405" y="2646742"/>
            <a:ext cx="1558409" cy="1789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1718" y="602525"/>
            <a:ext cx="3387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Йога для малышей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558" y="672864"/>
            <a:ext cx="2638095" cy="2533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728" y="1154951"/>
            <a:ext cx="1089926" cy="964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389" y="4011673"/>
            <a:ext cx="2275278" cy="2695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219" y="5366193"/>
            <a:ext cx="1191629" cy="851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04" y="3925142"/>
            <a:ext cx="2752381" cy="30095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202" y="5512597"/>
            <a:ext cx="1305408" cy="7047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027" y="558578"/>
            <a:ext cx="2828571" cy="2647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9162" y="1023575"/>
            <a:ext cx="1117760" cy="9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46" y="2390650"/>
            <a:ext cx="2017794" cy="3568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22" y="4077072"/>
            <a:ext cx="1677228" cy="18817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8" y="3404454"/>
            <a:ext cx="107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551" y="2518308"/>
            <a:ext cx="2793700" cy="3497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385" y="3933056"/>
            <a:ext cx="1346081" cy="20257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84385" y="3404453"/>
            <a:ext cx="934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Дерево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81562" y="693329"/>
            <a:ext cx="7748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Занятия йогой работают на нашу вестибулярную и</a:t>
            </a:r>
          </a:p>
          <a:p>
            <a:r>
              <a:rPr lang="ru-RU" dirty="0" err="1"/>
              <a:t>проприоцептивную</a:t>
            </a:r>
            <a:r>
              <a:rPr lang="ru-RU" dirty="0"/>
              <a:t> систему. Йога задействует все процессы,</a:t>
            </a:r>
          </a:p>
          <a:p>
            <a:r>
              <a:rPr lang="ru-RU" dirty="0"/>
              <a:t>которые связаны с ощущениями, ритмом, дыханием. Занятия</a:t>
            </a:r>
          </a:p>
          <a:p>
            <a:r>
              <a:rPr lang="ru-RU" dirty="0"/>
              <a:t>йогой являются </a:t>
            </a:r>
            <a:r>
              <a:rPr lang="ru-RU" dirty="0" smtClean="0"/>
              <a:t>балансирующими (снимают психоэмоциональное напряжение) и </a:t>
            </a:r>
            <a:r>
              <a:rPr lang="ru-RU" dirty="0"/>
              <a:t>организованными</a:t>
            </a:r>
            <a:r>
              <a:rPr lang="ru-RU" dirty="0" smtClean="0"/>
              <a:t>, помогают </a:t>
            </a:r>
            <a:r>
              <a:rPr lang="ru-RU" dirty="0"/>
              <a:t>настроиться на работу 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помогают сосредоточиться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5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64" y="2060848"/>
            <a:ext cx="2808312" cy="3531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060848"/>
            <a:ext cx="3392896" cy="4216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5082214"/>
            <a:ext cx="1627065" cy="1335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51" y="4911205"/>
            <a:ext cx="1407533" cy="16776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70780" y="4168860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Мельница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98265" y="4168860"/>
            <a:ext cx="100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Лошадь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5999" y="69269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Выполнять упражнение с карточки , </a:t>
            </a:r>
            <a:r>
              <a:rPr lang="ru-RU" dirty="0"/>
              <a:t>засекая и</a:t>
            </a:r>
          </a:p>
          <a:p>
            <a:r>
              <a:rPr lang="ru-RU" dirty="0"/>
              <a:t>постепенно увеличивая время. Также можно считать</a:t>
            </a:r>
          </a:p>
          <a:p>
            <a:r>
              <a:rPr lang="ru-RU" dirty="0"/>
              <a:t>до 5-7-10 или поставить песочные часы и ждать в</a:t>
            </a:r>
          </a:p>
          <a:p>
            <a:r>
              <a:rPr lang="ru-RU" dirty="0"/>
              <a:t>определенном положении. Ребёнок будет сосредоточен на</a:t>
            </a:r>
          </a:p>
          <a:p>
            <a:r>
              <a:rPr lang="ru-RU" dirty="0"/>
              <a:t>времени и на фиксации своего тела </a:t>
            </a:r>
            <a:r>
              <a:rPr lang="ru-RU" dirty="0" smtClean="0"/>
              <a:t>одновременно.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4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48" y="620688"/>
            <a:ext cx="1676545" cy="1877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66" y="1559553"/>
            <a:ext cx="1347333" cy="2024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572" y="2680521"/>
            <a:ext cx="1966015" cy="1612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760" y="3861048"/>
            <a:ext cx="1581117" cy="1882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5373216"/>
            <a:ext cx="2210249" cy="11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80920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Комплекс </a:t>
            </a:r>
            <a:r>
              <a:rPr lang="ru-RU" dirty="0"/>
              <a:t>7 </a:t>
            </a:r>
          </a:p>
          <a:p>
            <a:pPr marL="0" indent="0">
              <a:buNone/>
            </a:pPr>
            <a:r>
              <a:rPr lang="ru-RU" dirty="0"/>
              <a:t>1. Массировать мочки ушей, широко улыбнуться, повторить: «Я настроена на добро». </a:t>
            </a:r>
          </a:p>
          <a:p>
            <a:pPr marL="0" indent="0">
              <a:buNone/>
            </a:pPr>
            <a:r>
              <a:rPr lang="ru-RU" dirty="0"/>
              <a:t>2. Стоя на правой ноге, руки в стороны, делая круговые движения руками повторять: </a:t>
            </a:r>
          </a:p>
          <a:p>
            <a:pPr marL="0" indent="0">
              <a:buNone/>
            </a:pPr>
            <a:r>
              <a:rPr lang="ru-RU" dirty="0"/>
              <a:t>«Меня окружают надежные люди». </a:t>
            </a:r>
          </a:p>
          <a:p>
            <a:pPr marL="0" indent="0">
              <a:buNone/>
            </a:pPr>
            <a:r>
              <a:rPr lang="ru-RU" dirty="0"/>
              <a:t>3. Стоя на левой ноге, руки в стороны, делая круговые движения руками, повторять: </a:t>
            </a:r>
          </a:p>
          <a:p>
            <a:pPr marL="0" indent="0">
              <a:buNone/>
            </a:pPr>
            <a:r>
              <a:rPr lang="ru-RU" dirty="0"/>
              <a:t>«Я уверенно смотрю в будущее». </a:t>
            </a:r>
          </a:p>
          <a:p>
            <a:pPr marL="0" indent="0">
              <a:buNone/>
            </a:pPr>
            <a:r>
              <a:rPr lang="ru-RU" dirty="0"/>
              <a:t>4. Держа ладони на коленях, делая наклоны туловищем </a:t>
            </a:r>
            <a:r>
              <a:rPr lang="ru-RU" dirty="0" err="1"/>
              <a:t>вправовлево</a:t>
            </a:r>
            <a:r>
              <a:rPr lang="ru-RU" dirty="0"/>
              <a:t>, повторять: «Я — замечательная». </a:t>
            </a:r>
          </a:p>
          <a:p>
            <a:pPr marL="0" indent="0">
              <a:buNone/>
            </a:pPr>
            <a:r>
              <a:rPr lang="ru-RU" dirty="0"/>
              <a:t>5. Положив ладони на плечи, делая руками движения </a:t>
            </a:r>
            <a:r>
              <a:rPr lang="ru-RU" dirty="0" err="1"/>
              <a:t>впередназад</a:t>
            </a:r>
            <a:r>
              <a:rPr lang="ru-RU" dirty="0"/>
              <a:t>, повторять: «Я полна энергии и сил». </a:t>
            </a:r>
          </a:p>
          <a:p>
            <a:pPr marL="0" indent="0">
              <a:buNone/>
            </a:pPr>
            <a:r>
              <a:rPr lang="ru-RU" dirty="0"/>
              <a:t>6. Спина прямая, приседая и выпрямляясь, повторять: «Я создаю радостный и светлый </a:t>
            </a:r>
          </a:p>
          <a:p>
            <a:pPr marL="0" indent="0">
              <a:buNone/>
            </a:pPr>
            <a:r>
              <a:rPr lang="ru-RU" dirty="0"/>
              <a:t>мир». </a:t>
            </a:r>
          </a:p>
          <a:p>
            <a:pPr marL="0" indent="0">
              <a:buNone/>
            </a:pPr>
            <a:r>
              <a:rPr lang="ru-RU" dirty="0"/>
              <a:t>7. Подмигнуть правым глазом, высунуть язык, подпрыгнуть на </a:t>
            </a:r>
          </a:p>
          <a:p>
            <a:pPr marL="0" indent="0">
              <a:buNone/>
            </a:pPr>
            <a:r>
              <a:rPr lang="ru-RU" dirty="0"/>
              <a:t>правой ноге, повторять: «Я — хозяйка своей судьбы». </a:t>
            </a:r>
          </a:p>
          <a:p>
            <a:pPr marL="0" indent="0">
              <a:buNone/>
            </a:pPr>
            <a:r>
              <a:rPr lang="ru-RU" dirty="0"/>
              <a:t>8. Подмигнуть левым глазом, высунуть язык, подпрыгнуть на левой ноге, повторять: </a:t>
            </a:r>
          </a:p>
          <a:p>
            <a:pPr marL="0" indent="0">
              <a:buNone/>
            </a:pPr>
            <a:r>
              <a:rPr lang="ru-RU" dirty="0"/>
              <a:t>«Я приветствую новые идеи». </a:t>
            </a:r>
          </a:p>
          <a:p>
            <a:pPr marL="0" indent="0">
              <a:buNone/>
            </a:pPr>
            <a:r>
              <a:rPr lang="ru-RU" dirty="0"/>
              <a:t>9. Ладони на животе, напрягая и расслабляя мышцы живота, повторять: «Радость. </a:t>
            </a:r>
          </a:p>
          <a:p>
            <a:pPr marL="0" indent="0">
              <a:buNone/>
            </a:pPr>
            <a:r>
              <a:rPr lang="ru-RU" dirty="0"/>
              <a:t>Любовь. Здоровье». </a:t>
            </a:r>
          </a:p>
          <a:p>
            <a:pPr marL="0" indent="0">
              <a:buNone/>
            </a:pPr>
            <a:r>
              <a:rPr lang="ru-RU" dirty="0"/>
              <a:t>10. Напрягая и расслабляя ягодицы, повторять: «Я обладаю силой, мудростью и </a:t>
            </a:r>
          </a:p>
          <a:p>
            <a:pPr marL="0" indent="0">
              <a:buNone/>
            </a:pPr>
            <a:r>
              <a:rPr lang="ru-RU" dirty="0"/>
              <a:t>волей»</a:t>
            </a:r>
          </a:p>
        </p:txBody>
      </p:sp>
    </p:spTree>
    <p:extLst>
      <p:ext uri="{BB962C8B-B14F-4D97-AF65-F5344CB8AC3E}">
        <p14:creationId xmlns:p14="http://schemas.microsoft.com/office/powerpoint/2010/main" val="15352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7056784" cy="2463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Спасибо за внимание!</a:t>
            </a:r>
          </a:p>
          <a:p>
            <a:pPr marL="0" indent="0" algn="ctr">
              <a:buNone/>
            </a:pPr>
            <a:r>
              <a:rPr lang="ru-RU" sz="4000" dirty="0" smtClean="0"/>
              <a:t>Творческих успехов!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6084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12858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должен выглядеть уголок уединения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детском саду?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уединения должен быть небольшого размера и, скорее, напоминать небольшой домик, норку, в которой ребенок сможет переждать свой стресс, неприятные эмоции, расслабиться, а затем снова пойти навстречу коллективу. Уголок уединения должен располагаться в спокойной зоне группы. Цвета, используемые в уголке, должны быть пастельных оттенков, спокойными, не кричащими. Ребенок в нем должен отдыхать, а не дополнительно раздражаться агрессивными яркими тонами. Такой мини-домик можно сделать в виде норки, шатра, ширмы, и т. 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28"/>
            <a:ext cx="8229600" cy="8572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Норка (младший возраст)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ugolok-uedineniya-1-600x4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" y="3797350"/>
            <a:ext cx="3274303" cy="2790514"/>
          </a:xfrm>
          <a:prstGeom prst="rect">
            <a:avLst/>
          </a:prstGeom>
          <a:noFill/>
        </p:spPr>
      </p:pic>
      <p:pic>
        <p:nvPicPr>
          <p:cNvPr id="6146" name="Picture 2" descr="C:\Users\user\Desktop\DSC00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36096" y="3797350"/>
            <a:ext cx="3024906" cy="25880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037455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небольшое пространство с маленьким входом, которое подарит ребёнку </a:t>
            </a:r>
          </a:p>
          <a:p>
            <a:r>
              <a:rPr lang="ru-RU" dirty="0"/>
              <a:t>ощущение уюта и безопасности. Там малыш сможет отсидеться или </a:t>
            </a:r>
          </a:p>
          <a:p>
            <a:r>
              <a:rPr lang="ru-RU" dirty="0"/>
              <a:t>отлежаться в компании плюшевых игрушек, которые можно обнять (ведь в </a:t>
            </a:r>
          </a:p>
          <a:p>
            <a:r>
              <a:rPr lang="ru-RU" dirty="0"/>
              <a:t>3–4 года очень важен тактильный контакт) и других предметов.</a:t>
            </a:r>
          </a:p>
          <a:p>
            <a:r>
              <a:rPr lang="ru-RU" dirty="0"/>
              <a:t>На пол обязателен мягкий коврик и красочные подушки, или уютное </a:t>
            </a:r>
          </a:p>
          <a:p>
            <a:r>
              <a:rPr lang="ru-RU" dirty="0"/>
              <a:t>детское кресло, можно использовать мягкие модули.</a:t>
            </a:r>
          </a:p>
          <a:p>
            <a:r>
              <a:rPr lang="ru-RU" dirty="0"/>
              <a:t>Желательно «населить» уголок мягкими игрушками (при этом важно выбрать </a:t>
            </a:r>
            <a:r>
              <a:rPr lang="ru-RU" dirty="0" smtClean="0"/>
              <a:t>такие </a:t>
            </a:r>
            <a:r>
              <a:rPr lang="ru-RU" dirty="0"/>
              <a:t>игрушки, которые можно легко постирать)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35" y="35801"/>
            <a:ext cx="8329642" cy="1000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                                 Шатёр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(средний, старший возраст, подготовительный)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20683" y="3400590"/>
            <a:ext cx="3842503" cy="300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20724" y="3412053"/>
            <a:ext cx="3474310" cy="29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39552" y="1131364"/>
            <a:ext cx="7758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Домик уже </a:t>
            </a:r>
            <a:r>
              <a:rPr lang="ru-RU" dirty="0"/>
              <a:t>будет более высоким и объёмным. Место маленького круглого входа </a:t>
            </a:r>
            <a:r>
              <a:rPr lang="ru-RU" dirty="0" smtClean="0"/>
              <a:t>занимают </a:t>
            </a:r>
            <a:r>
              <a:rPr lang="ru-RU" dirty="0"/>
              <a:t>занавески или ширма. Мягких игрушек здесь уже гораздо меньше </a:t>
            </a:r>
            <a:r>
              <a:rPr lang="ru-RU" dirty="0" smtClean="0"/>
              <a:t>(</a:t>
            </a:r>
            <a:r>
              <a:rPr lang="ru-RU" dirty="0"/>
              <a:t>а может и вовсе не быть). Оформление такой зоны даёт возможность </a:t>
            </a:r>
            <a:r>
              <a:rPr lang="ru-RU" dirty="0" smtClean="0"/>
              <a:t>воспитателю </a:t>
            </a:r>
            <a:r>
              <a:rPr lang="ru-RU" dirty="0"/>
              <a:t>проявить всё своё творчество </a:t>
            </a:r>
          </a:p>
          <a:p>
            <a:r>
              <a:rPr lang="ru-RU" dirty="0"/>
              <a:t>и фантазию. Шатёр может </a:t>
            </a:r>
            <a:r>
              <a:rPr lang="ru-RU" dirty="0" smtClean="0"/>
              <a:t>трансформироваться </a:t>
            </a:r>
            <a:r>
              <a:rPr lang="ru-RU" dirty="0"/>
              <a:t>в сказочную пещеру, </a:t>
            </a:r>
          </a:p>
          <a:p>
            <a:r>
              <a:rPr lang="ru-RU" dirty="0"/>
              <a:t>дом гномика, солнечную комнатку, </a:t>
            </a:r>
            <a:r>
              <a:rPr lang="ru-RU" dirty="0" smtClean="0"/>
              <a:t>подводное </a:t>
            </a:r>
            <a:r>
              <a:rPr lang="ru-RU" dirty="0"/>
              <a:t>царство и т. 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3788296"/>
            <a:ext cx="35283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Ребенок может </a:t>
            </a:r>
          </a:p>
          <a:p>
            <a:r>
              <a:rPr lang="ru-RU" dirty="0"/>
              <a:t>самостоятельно проявить желание </a:t>
            </a:r>
            <a:r>
              <a:rPr lang="ru-RU" dirty="0" smtClean="0"/>
              <a:t>отправиться </a:t>
            </a:r>
            <a:r>
              <a:rPr lang="ru-RU" dirty="0"/>
              <a:t>в уголок уединения, а </a:t>
            </a:r>
            <a:r>
              <a:rPr lang="ru-RU" dirty="0" smtClean="0"/>
              <a:t>может </a:t>
            </a:r>
            <a:r>
              <a:rPr lang="ru-RU" dirty="0"/>
              <a:t>пойти туда по подсказке </a:t>
            </a:r>
            <a:r>
              <a:rPr lang="ru-RU" dirty="0" smtClean="0"/>
              <a:t>воспитателя</a:t>
            </a:r>
            <a:r>
              <a:rPr lang="ru-RU" dirty="0"/>
              <a:t>: если педагог видит, </a:t>
            </a:r>
            <a:r>
              <a:rPr lang="ru-RU" dirty="0" smtClean="0"/>
              <a:t>что </a:t>
            </a:r>
            <a:r>
              <a:rPr lang="ru-RU" dirty="0"/>
              <a:t>малыш чувствует себя </a:t>
            </a:r>
            <a:r>
              <a:rPr lang="ru-RU" dirty="0" smtClean="0"/>
              <a:t>дискомфортно</a:t>
            </a:r>
            <a:r>
              <a:rPr lang="ru-RU" dirty="0"/>
              <a:t>, зажато или, </a:t>
            </a:r>
            <a:r>
              <a:rPr lang="ru-RU" dirty="0" smtClean="0"/>
              <a:t>напротив</a:t>
            </a:r>
            <a:r>
              <a:rPr lang="ru-RU" dirty="0"/>
              <a:t>, ведет себя вызывающе, </a:t>
            </a:r>
            <a:r>
              <a:rPr lang="ru-RU" dirty="0" smtClean="0"/>
              <a:t>агрессивно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186766" cy="129615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Ширма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(используется в любом возрасте, применяется там, где не позволяет пространство)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17990094_30498-650x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3" y="2500306"/>
            <a:ext cx="4500595" cy="4000529"/>
          </a:xfrm>
          <a:prstGeom prst="rect">
            <a:avLst/>
          </a:prstGeom>
          <a:noFill/>
        </p:spPr>
      </p:pic>
      <p:pic>
        <p:nvPicPr>
          <p:cNvPr id="4098" name="Picture 2" descr="C:\Users\user\Desktop\cfed1dc258ef0eadc2d1ab2b7c097059e976f5e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428868"/>
            <a:ext cx="3500462" cy="4103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01122" cy="15716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Наполнение уголка уединения в детском саду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Важнейшая составляющая зоны отдыха — наполняющие её предметы. Здесь можно выделить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три основные группы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1. Предметы для выражения негативных эмоций.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2. Предметы, выполняющие успокаивающую и релаксационную функцию.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3. Пособия для развития эмоциональной сферы.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244" y="91972"/>
            <a:ext cx="8329642" cy="5103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Предметы для выражения негативных эмоций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634" y="3823610"/>
            <a:ext cx="4040188" cy="85725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Подушки для битья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81111" y="3919030"/>
            <a:ext cx="4041775" cy="65484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Подушки-поплакушки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C:\Users\user\Desktop\ugolok-psixologicheskoj-razgruzki-komnata-fej10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0729" y="4210125"/>
            <a:ext cx="3365999" cy="2553213"/>
          </a:xfrm>
          <a:prstGeom prst="rect">
            <a:avLst/>
          </a:prstGeom>
          <a:noFill/>
        </p:spPr>
      </p:pic>
      <p:pic>
        <p:nvPicPr>
          <p:cNvPr id="8" name="Picture 3" descr="C:\Users\user\Desktop\detsad-550546-14920160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6056" y="4210125"/>
            <a:ext cx="3404285" cy="25532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778" y="633190"/>
            <a:ext cx="861457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Игрушки и пособия уголка направлены на то, чтобы ребенок смог </a:t>
            </a:r>
            <a:r>
              <a:rPr lang="ru-RU" sz="2000" dirty="0" smtClean="0"/>
              <a:t>выплеснуть </a:t>
            </a:r>
            <a:r>
              <a:rPr lang="ru-RU" sz="2000" dirty="0"/>
              <a:t>все свои негативные эмоции. </a:t>
            </a:r>
          </a:p>
          <a:p>
            <a:endParaRPr lang="ru-RU" dirty="0"/>
          </a:p>
          <a:p>
            <a:r>
              <a:rPr lang="ru-RU" dirty="0"/>
              <a:t>- Груша (подушки) для битья и боксерские перчатки, </a:t>
            </a:r>
          </a:p>
          <a:p>
            <a:r>
              <a:rPr lang="ru-RU" dirty="0"/>
              <a:t>- поролоновые подушки, «Подушки с </a:t>
            </a:r>
            <a:r>
              <a:rPr lang="ru-RU" dirty="0" err="1"/>
              <a:t>упрямками</a:t>
            </a:r>
            <a:r>
              <a:rPr lang="ru-RU" dirty="0"/>
              <a:t>» </a:t>
            </a:r>
          </a:p>
          <a:p>
            <a:r>
              <a:rPr lang="ru-RU" dirty="0"/>
              <a:t>- мишени, мешочки с крупой для метания </a:t>
            </a:r>
          </a:p>
          <a:p>
            <a:r>
              <a:rPr lang="ru-RU" dirty="0"/>
              <a:t>- стаканчик, кувшин или горшок для крика, </a:t>
            </a:r>
          </a:p>
          <a:p>
            <a:r>
              <a:rPr lang="ru-RU" dirty="0"/>
              <a:t>- панно для метания мяча, </a:t>
            </a:r>
            <a:r>
              <a:rPr lang="ru-RU" dirty="0" err="1"/>
              <a:t>дартс</a:t>
            </a:r>
            <a:r>
              <a:rPr lang="ru-RU" dirty="0"/>
              <a:t> с магнитными дротиками. </a:t>
            </a:r>
          </a:p>
          <a:p>
            <a:r>
              <a:rPr lang="ru-RU" dirty="0"/>
              <a:t>- «Коврик злости», </a:t>
            </a:r>
          </a:p>
          <a:p>
            <a:r>
              <a:rPr lang="ru-RU" dirty="0"/>
              <a:t>- коробочка или мешочек гнева «Спрячь все плохое», </a:t>
            </a:r>
          </a:p>
          <a:p>
            <a:r>
              <a:rPr lang="ru-RU" dirty="0"/>
              <a:t>- коробочка «Попробуй, порви» (набор бумаги для разрывания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1216</TotalTime>
  <Words>1729</Words>
  <Application>Microsoft Office PowerPoint</Application>
  <PresentationFormat>Экран (4:3)</PresentationFormat>
  <Paragraphs>186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Calibri</vt:lpstr>
      <vt:lpstr>Constantia</vt:lpstr>
      <vt:lpstr>Times New Roman</vt:lpstr>
      <vt:lpstr>Wingdings 2</vt:lpstr>
      <vt:lpstr>Поток</vt:lpstr>
      <vt:lpstr>«Организация центров уединения в детском саду в соответствии с ФГОС»</vt:lpstr>
      <vt:lpstr>Презентация PowerPoint</vt:lpstr>
      <vt:lpstr>Презентация PowerPoint</vt:lpstr>
      <vt:lpstr>Как должен выглядеть уголок уединения  в детском саду? </vt:lpstr>
      <vt:lpstr>                  Норка (младший возраст)</vt:lpstr>
      <vt:lpstr>                                             Шатёр       (средний, старший возраст, подготовительный) </vt:lpstr>
      <vt:lpstr> Ширма  (используется в любом возрасте, применяется там, где не позволяет пространство)        </vt:lpstr>
      <vt:lpstr>      Наполнение уголка уединения в детском саду </vt:lpstr>
      <vt:lpstr>    Предметы для выражения негативных эмоций</vt:lpstr>
      <vt:lpstr>Презентация PowerPoint</vt:lpstr>
      <vt:lpstr>«Коврик злости»</vt:lpstr>
      <vt:lpstr>Презентация PowerPoint</vt:lpstr>
      <vt:lpstr>                       Фотоальбом с групповыми и семейными фото  </vt:lpstr>
      <vt:lpstr>    Игрушечный телефон     для воображаемых звонков          маме и папе</vt:lpstr>
      <vt:lpstr>Презентация PowerPoint</vt:lpstr>
      <vt:lpstr>         Предметы, выполняющие успокаивающую и                     релаксационную функцию</vt:lpstr>
      <vt:lpstr>                          Музыкальные игрушки</vt:lpstr>
      <vt:lpstr>                                              Массажеры</vt:lpstr>
      <vt:lpstr>Презентация PowerPoint</vt:lpstr>
      <vt:lpstr>Калейдоскопы неизбежно улучшают настроение  </vt:lpstr>
      <vt:lpstr>       Пособия для развития эмоциональной сферы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Паспорт уголка уединения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уединения и релаксации</dc:title>
  <dc:creator>user</dc:creator>
  <cp:lastModifiedBy>Пользователь Windows</cp:lastModifiedBy>
  <cp:revision>106</cp:revision>
  <dcterms:created xsi:type="dcterms:W3CDTF">2018-12-02T10:16:21Z</dcterms:created>
  <dcterms:modified xsi:type="dcterms:W3CDTF">2023-04-13T06:36:15Z</dcterms:modified>
</cp:coreProperties>
</file>